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8.jpg" ContentType="image/jpeg"/>
  <Override PartName="/ppt/media/image53.jpg" ContentType="image/jpeg"/>
  <Override PartName="/ppt/media/image56.jpg" ContentType="image/jpeg"/>
  <Override PartName="/ppt/media/image5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65" r:id="rId3"/>
    <p:sldId id="257" r:id="rId4"/>
    <p:sldId id="258" r:id="rId5"/>
    <p:sldId id="259" r:id="rId6"/>
    <p:sldId id="263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8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95717-4036-A34D-9E00-722269946CD3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BC04B-8F83-2F4E-BA59-7A954740CF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088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BC04B-8F83-2F4E-BA59-7A954740CF1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61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980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986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802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972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17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28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083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40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864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63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3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5A498-0E2A-1946-AEF7-729F8DC4069D}" type="datetimeFigureOut">
              <a:rPr kumimoji="1" lang="zh-CN" altLang="en-US" smtClean="0"/>
              <a:t>2017/7/12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388A-31D6-CB43-B4BD-3AD1321683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93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20.jpg"/><Relationship Id="rId9" Type="http://schemas.openxmlformats.org/officeDocument/2006/relationships/image" Target="../media/image21.jpg"/><Relationship Id="rId10" Type="http://schemas.openxmlformats.org/officeDocument/2006/relationships/image" Target="../media/image22.jp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jpe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40.jpg"/><Relationship Id="rId6" Type="http://schemas.openxmlformats.org/officeDocument/2006/relationships/image" Target="../media/image41.jpg"/><Relationship Id="rId7" Type="http://schemas.openxmlformats.org/officeDocument/2006/relationships/image" Target="../media/image42.jpg"/><Relationship Id="rId8" Type="http://schemas.openxmlformats.org/officeDocument/2006/relationships/image" Target="../media/image43.jpg"/><Relationship Id="rId9" Type="http://schemas.openxmlformats.org/officeDocument/2006/relationships/image" Target="../media/image44.jpg"/><Relationship Id="rId10" Type="http://schemas.openxmlformats.org/officeDocument/2006/relationships/image" Target="../media/image45.jpg"/><Relationship Id="rId11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48.jp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6" Type="http://schemas.openxmlformats.org/officeDocument/2006/relationships/image" Target="../media/image56.jpg"/><Relationship Id="rId7" Type="http://schemas.openxmlformats.org/officeDocument/2006/relationships/image" Target="../media/image57.png"/><Relationship Id="rId8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0946" y="629502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搭建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946" y="193963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参考方向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1" y="2041815"/>
            <a:ext cx="3060700" cy="1714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0946" y="1546514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旋转角度更灵活（顶视）</a:t>
            </a:r>
          </a:p>
        </p:txBody>
      </p:sp>
      <p:sp>
        <p:nvSpPr>
          <p:cNvPr id="8" name="矩形 7"/>
          <p:cNvSpPr/>
          <p:nvPr/>
        </p:nvSpPr>
        <p:spPr>
          <a:xfrm>
            <a:off x="290946" y="909359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altLang="zh-CN">
                <a:solidFill>
                  <a:srgbClr val="000000"/>
                </a:solidFill>
                <a:latin typeface="Helvetica" charset="0"/>
              </a:rPr>
              <a:t>Hubelino</a:t>
            </a:r>
            <a:r>
              <a:rPr lang="zh-CN" altLang="hr-HR" dirty="0">
                <a:solidFill>
                  <a:srgbClr val="000000"/>
                </a:solidFill>
                <a:latin typeface="Helvetica" charset="0"/>
              </a:rPr>
              <a:t>（更新</a:t>
            </a:r>
            <a:r>
              <a:rPr lang="hr-HR" altLang="zh-CN" dirty="0">
                <a:solidFill>
                  <a:srgbClr val="000000"/>
                </a:solidFill>
                <a:latin typeface="Helvetica" charset="0"/>
              </a:rPr>
              <a:t>2015.3.16</a:t>
            </a:r>
            <a:r>
              <a:rPr lang="zh-CN" altLang="hr-HR" dirty="0">
                <a:solidFill>
                  <a:srgbClr val="000000"/>
                </a:solidFill>
                <a:latin typeface="Helvetica" charset="0"/>
              </a:rPr>
              <a:t>）</a:t>
            </a:r>
          </a:p>
        </p:txBody>
      </p:sp>
      <p:sp>
        <p:nvSpPr>
          <p:cNvPr id="9" name="矩形 8"/>
          <p:cNvSpPr/>
          <p:nvPr/>
        </p:nvSpPr>
        <p:spPr>
          <a:xfrm>
            <a:off x="4240706" y="1546514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Helvetica" charset="0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在界面内自由移动主体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06" y="2041815"/>
            <a:ext cx="3060700" cy="1714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620000" y="12695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>
              <a:solidFill>
                <a:srgbClr val="000000"/>
              </a:solidFill>
              <a:latin typeface="Helvetica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Helvetica" charset="0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帮助窗口（包括提示，操作指引）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55" y="2041815"/>
            <a:ext cx="306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1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0946" y="629502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搭建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946" y="193963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参考方向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54" y="1837827"/>
            <a:ext cx="4019119" cy="2259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54" y="4284050"/>
            <a:ext cx="4031673" cy="22666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82" y="4284050"/>
            <a:ext cx="4045590" cy="22745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0946" y="90935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积木工坊</a:t>
            </a:r>
            <a:r>
              <a:rPr lang="zh-CN" altLang="hr-HR" dirty="0" smtClean="0">
                <a:solidFill>
                  <a:srgbClr val="000000"/>
                </a:solidFill>
                <a:latin typeface="Helvetica" charset="0"/>
              </a:rPr>
              <a:t>（更新）</a:t>
            </a:r>
            <a:endParaRPr lang="zh-CN" altLang="hr-HR" dirty="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0946" y="1546514"/>
            <a:ext cx="212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Helvetica" charset="0"/>
              </a:rPr>
              <a:t>1.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知识点，学习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</a:rPr>
              <a:t>+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玩</a:t>
            </a:r>
            <a:endParaRPr lang="zh-CN" altLang="en-US" dirty="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946" y="2003711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000000"/>
                </a:solidFill>
                <a:latin typeface="Helvetica" charset="0"/>
              </a:rPr>
              <a:t>2.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背景与积木一起</a:t>
            </a:r>
            <a:r>
              <a:rPr lang="en-US" altLang="zh-CN" dirty="0" smtClean="0">
                <a:solidFill>
                  <a:srgbClr val="000000"/>
                </a:solidFill>
                <a:latin typeface="Helvetica" charset="0"/>
              </a:rPr>
              <a:t>360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度可以旋转</a:t>
            </a:r>
            <a:endParaRPr lang="zh-CN" altLang="en-US" dirty="0">
              <a:solidFill>
                <a:srgbClr val="000000"/>
              </a:solidFill>
              <a:latin typeface="Helvetica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82" y="1837827"/>
            <a:ext cx="4019120" cy="22596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90946" y="2460911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Helvetica" charset="0"/>
              </a:rPr>
              <a:t>3.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有趣的交互方式</a:t>
            </a:r>
            <a:endParaRPr lang="zh-CN" altLang="en-US" dirty="0">
              <a:solidFill>
                <a:srgbClr val="000000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9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0946" y="193963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参考方向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946" y="629502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儿童编程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9200" y="1149532"/>
            <a:ext cx="174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APP: Code karts</a:t>
            </a:r>
            <a:endParaRPr kumimoji="1" lang="zh-CN" altLang="en-US" sz="1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6" y="4575674"/>
            <a:ext cx="3697771" cy="20789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7" y="2371173"/>
            <a:ext cx="3697771" cy="20789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15" y="2382421"/>
            <a:ext cx="3717778" cy="2090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09" y="2371173"/>
            <a:ext cx="3697771" cy="20789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15" y="4577524"/>
            <a:ext cx="3697771" cy="20771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08" y="4575674"/>
            <a:ext cx="3697771" cy="207895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64873" y="1207837"/>
            <a:ext cx="1745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参考点： 动态首页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简洁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色彩明快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寓教于乐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70107" r="77300" b="20838"/>
          <a:stretch/>
        </p:blipFill>
        <p:spPr>
          <a:xfrm>
            <a:off x="443673" y="1207837"/>
            <a:ext cx="622226" cy="62096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74" y="1195847"/>
            <a:ext cx="3154816" cy="177369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0946" y="193963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参考方向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946" y="629502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儿童编程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0946" y="2040654"/>
            <a:ext cx="174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APP: </a:t>
            </a:r>
            <a:r>
              <a:rPr kumimoji="1" lang="zh-CN" altLang="en-US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米亚夺宝传奇</a:t>
            </a:r>
            <a:endParaRPr kumimoji="1" lang="zh-CN" altLang="en-US" sz="1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4799" y="2434323"/>
            <a:ext cx="1745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参考点：语音讲述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故事设定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68" y="4922947"/>
            <a:ext cx="3157575" cy="17752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367" y="4922949"/>
            <a:ext cx="3099035" cy="17423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2" y="1195847"/>
            <a:ext cx="3154033" cy="17732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89" y="1195847"/>
            <a:ext cx="3154034" cy="17732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74" y="3055084"/>
            <a:ext cx="3154816" cy="17736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79" y="3055084"/>
            <a:ext cx="3153744" cy="17730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2" y="3055085"/>
            <a:ext cx="3147011" cy="176930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73" y="4922948"/>
            <a:ext cx="3157574" cy="17752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t="69989" r="54385" b="20935"/>
          <a:stretch/>
        </p:blipFill>
        <p:spPr>
          <a:xfrm>
            <a:off x="321500" y="1139575"/>
            <a:ext cx="607741" cy="6223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0946" y="193963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参考方向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946" y="629502"/>
            <a:ext cx="214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APP+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硬件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9929" y="1114748"/>
            <a:ext cx="174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APP: </a:t>
            </a:r>
            <a:r>
              <a:rPr kumimoji="1" lang="en-US" altLang="zh-CN" sz="1400" b="1" dirty="0" err="1" smtClean="0">
                <a:latin typeface="Microsoft YaHei" charset="-122"/>
                <a:ea typeface="Microsoft YaHei" charset="-122"/>
                <a:cs typeface="Microsoft YaHei" charset="-122"/>
              </a:rPr>
              <a:t>Coji</a:t>
            </a:r>
            <a:r>
              <a:rPr kumimoji="1" lang="zh-CN" altLang="en-US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机器人</a:t>
            </a:r>
            <a:endParaRPr kumimoji="1" lang="zh-CN" altLang="en-US" sz="1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9929" y="1470099"/>
            <a:ext cx="2130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参考点：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功能方式 </a:t>
            </a:r>
            <a:endParaRPr lang="zh-CN" altLang="en-US" sz="1400" dirty="0" smtClean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玩法多样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关卡设置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24676" r="25923"/>
          <a:stretch/>
        </p:blipFill>
        <p:spPr>
          <a:xfrm>
            <a:off x="6526718" y="391522"/>
            <a:ext cx="1859406" cy="21319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3" t="57231" r="29989" b="33949"/>
          <a:stretch/>
        </p:blipFill>
        <p:spPr>
          <a:xfrm>
            <a:off x="290946" y="1140095"/>
            <a:ext cx="633047" cy="604911"/>
          </a:xfrm>
          <a:prstGeom prst="round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4595"/>
          <a:stretch/>
        </p:blipFill>
        <p:spPr>
          <a:xfrm>
            <a:off x="8452987" y="391522"/>
            <a:ext cx="3522962" cy="21610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82" y="2655874"/>
            <a:ext cx="2642920" cy="19821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74" y="2655875"/>
            <a:ext cx="2642920" cy="19821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87" y="4759959"/>
            <a:ext cx="2649028" cy="19867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63" y="4746210"/>
            <a:ext cx="2667359" cy="2000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443" y="4746759"/>
            <a:ext cx="2651651" cy="19887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76" y="2649327"/>
            <a:ext cx="2651651" cy="198873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64519" y="1898859"/>
            <a:ext cx="683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0" smtClean="0">
                <a:latin typeface="Microsoft YaHei" charset="-122"/>
                <a:ea typeface="Microsoft YaHei" charset="-122"/>
                <a:cs typeface="Microsoft YaHei" charset="-122"/>
              </a:rPr>
              <a:t>699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8" y="1872703"/>
            <a:ext cx="348001" cy="34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99447" y="2619436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玩法：表情符编程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9447" y="3062781"/>
            <a:ext cx="34676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自由游戏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：发送表情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记忆训练：记忆表情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指令迷宫：编辑路线，到达终点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程序中心模式：自己设定表情加动作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自由遥控模式：控制行走或发送表情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2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675" y="362588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343434"/>
                </a:solidFill>
                <a:latin typeface="Times-Roman" charset="0"/>
              </a:rPr>
              <a:t>Mip</a:t>
            </a:r>
            <a:r>
              <a:rPr lang="zh-CN" altLang="en-US" dirty="0" smtClean="0">
                <a:solidFill>
                  <a:srgbClr val="343434"/>
                </a:solidFill>
                <a:latin typeface="Times-Roman" charset="0"/>
              </a:rPr>
              <a:t>自平衡机器人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40" y="692029"/>
            <a:ext cx="2886940" cy="31802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9675" y="2349173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玩法：手势指令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9675" y="2792518"/>
            <a:ext cx="4308580" cy="107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模式灯感应：手势指令；探测周围环境，</a:t>
            </a:r>
            <a:r>
              <a:rPr lang="zh-CN" altLang="en-US" sz="1600" dirty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避开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     障碍物；警示音；舞蹈模式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玩法：驱动</a:t>
            </a:r>
            <a:r>
              <a:rPr lang="en-US" altLang="zh-CN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声效；路径绘制；情绪模式；     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     对战模式；剧中人物道具互动</a:t>
            </a:r>
            <a:endParaRPr lang="en-US" altLang="zh-CN" sz="1600" dirty="0" smtClean="0">
              <a:solidFill>
                <a:srgbClr val="34343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5" y="4298209"/>
            <a:ext cx="2729136" cy="25464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473" y="4298208"/>
            <a:ext cx="3990999" cy="22418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r="17072"/>
          <a:stretch/>
        </p:blipFill>
        <p:spPr>
          <a:xfrm>
            <a:off x="7619135" y="4298209"/>
            <a:ext cx="4128666" cy="22418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931" y="1647799"/>
            <a:ext cx="3468033" cy="222444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/>
          <a:srcRect l="16039" t="44444" r="67248" b="46667"/>
          <a:stretch/>
        </p:blipFill>
        <p:spPr>
          <a:xfrm>
            <a:off x="595745" y="930946"/>
            <a:ext cx="644408" cy="609600"/>
          </a:xfrm>
          <a:prstGeom prst="round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06865" y="1081857"/>
            <a:ext cx="174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APP: </a:t>
            </a:r>
            <a:r>
              <a:rPr kumimoji="1" lang="en-US" altLang="zh-CN" sz="1400" b="1" dirty="0"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urbo</a:t>
            </a:r>
            <a:r>
              <a:rPr kumimoji="1" lang="zh-CN" altLang="en-US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Dave</a:t>
            </a:r>
            <a:endParaRPr kumimoji="1" lang="zh-CN" altLang="en-US" sz="1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17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0946" y="193963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参考方向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946" y="629502"/>
            <a:ext cx="214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APP+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硬件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9929" y="1114748"/>
            <a:ext cx="174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APP: </a:t>
            </a:r>
            <a:r>
              <a:rPr kumimoji="1" lang="en-US" altLang="zh-CN" sz="1400" b="1" dirty="0" err="1" smtClean="0">
                <a:latin typeface="Microsoft YaHei" charset="-122"/>
                <a:ea typeface="Microsoft YaHei" charset="-122"/>
                <a:cs typeface="Microsoft YaHei" charset="-122"/>
              </a:rPr>
              <a:t>Abilix</a:t>
            </a:r>
            <a:r>
              <a:rPr kumimoji="1" lang="zh-CN" altLang="en-US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氪系列</a:t>
            </a:r>
            <a:endParaRPr kumimoji="1" lang="zh-CN" altLang="en-US" sz="1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9929" y="1470099"/>
            <a:ext cx="213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参考点：科技感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寓教于乐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7567" y="1898859"/>
            <a:ext cx="101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0" smtClean="0">
                <a:latin typeface="Microsoft YaHei" charset="-122"/>
                <a:ea typeface="Microsoft YaHei" charset="-122"/>
                <a:cs typeface="Microsoft YaHei" charset="-122"/>
              </a:rPr>
              <a:t>700-3298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" y="1872703"/>
            <a:ext cx="348001" cy="3480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12374" r="75244" b="76843"/>
          <a:stretch/>
        </p:blipFill>
        <p:spPr>
          <a:xfrm>
            <a:off x="347218" y="1072722"/>
            <a:ext cx="763794" cy="744653"/>
          </a:xfrm>
          <a:prstGeom prst="round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0" t="14116" r="12426" b="4821"/>
          <a:stretch/>
        </p:blipFill>
        <p:spPr>
          <a:xfrm rot="5400000">
            <a:off x="8519367" y="-924248"/>
            <a:ext cx="2429510" cy="46156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4116" r="7869" b="4616"/>
          <a:stretch/>
        </p:blipFill>
        <p:spPr>
          <a:xfrm rot="5400000">
            <a:off x="4548842" y="1949711"/>
            <a:ext cx="1987270" cy="34963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4116" r="7869" b="4821"/>
          <a:stretch/>
        </p:blipFill>
        <p:spPr>
          <a:xfrm rot="5400000">
            <a:off x="928403" y="1946944"/>
            <a:ext cx="1992299" cy="349633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0" t="14116" r="10651" b="4549"/>
          <a:stretch/>
        </p:blipFill>
        <p:spPr>
          <a:xfrm rot="5400000">
            <a:off x="965326" y="4005518"/>
            <a:ext cx="1918452" cy="349633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14116" r="7869" b="4616"/>
          <a:stretch/>
        </p:blipFill>
        <p:spPr>
          <a:xfrm rot="5400000">
            <a:off x="4558907" y="4057232"/>
            <a:ext cx="1990932" cy="346538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4116" r="9191" b="4616"/>
          <a:stretch/>
        </p:blipFill>
        <p:spPr>
          <a:xfrm>
            <a:off x="7412232" y="2698960"/>
            <a:ext cx="2242261" cy="400942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t="14116" r="9192" b="4616"/>
          <a:stretch/>
        </p:blipFill>
        <p:spPr>
          <a:xfrm>
            <a:off x="9799682" y="2698960"/>
            <a:ext cx="2242260" cy="40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594227" y="1569219"/>
            <a:ext cx="9564384" cy="50003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0946" y="193963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参考方向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0946" y="629502"/>
            <a:ext cx="214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APP+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硬件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9929" y="1114748"/>
            <a:ext cx="174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en-US" altLang="zh-CN" sz="1400" b="1" smtClean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1400" b="1" smtClean="0">
                <a:solidFill>
                  <a:srgbClr val="373737"/>
                </a:solidFill>
                <a:latin typeface="Microsoft YaHei" charset="-122"/>
                <a:ea typeface="Microsoft YaHei" charset="-122"/>
                <a:cs typeface="Microsoft YaHei" charset="-122"/>
              </a:rPr>
              <a:t>KOOV</a:t>
            </a:r>
            <a:endParaRPr lang="zh-CN" altLang="en-US" sz="1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0945" y="2543149"/>
            <a:ext cx="2303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参考点：视觉，交互方式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风格简洁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色彩清新                  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鼓励模式（勋章）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584" y="1898859"/>
            <a:ext cx="754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0" dirty="0" smtClean="0">
                <a:latin typeface="Microsoft YaHei" charset="-122"/>
                <a:ea typeface="Microsoft YaHei" charset="-122"/>
                <a:cs typeface="Microsoft YaHei" charset="-122"/>
              </a:rPr>
              <a:t>2999</a:t>
            </a:r>
            <a:r>
              <a:rPr kumimoji="1" lang="zh-CN" altLang="en-US" sz="1400" i="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kumimoji="1" lang="en-US" altLang="zh-CN" sz="1400" i="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400" i="0" dirty="0" smtClean="0">
                <a:latin typeface="Microsoft YaHei" charset="-122"/>
                <a:ea typeface="Microsoft YaHei" charset="-122"/>
                <a:cs typeface="Microsoft YaHei" charset="-122"/>
              </a:rPr>
              <a:t>3999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9" y="1872703"/>
            <a:ext cx="348001" cy="3480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68" y="1030908"/>
            <a:ext cx="801578" cy="80157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1" t="28309" r="26927" b="26435"/>
          <a:stretch/>
        </p:blipFill>
        <p:spPr>
          <a:xfrm>
            <a:off x="2771066" y="1744261"/>
            <a:ext cx="3012148" cy="226435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4" t="18749" r="22557" b="16667"/>
          <a:stretch/>
        </p:blipFill>
        <p:spPr>
          <a:xfrm>
            <a:off x="5873034" y="1744261"/>
            <a:ext cx="3029267" cy="226435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08" y="4153017"/>
            <a:ext cx="2978812" cy="223410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3" t="8515" r="14018" b="10600"/>
          <a:stretch/>
        </p:blipFill>
        <p:spPr>
          <a:xfrm>
            <a:off x="8982294" y="1744556"/>
            <a:ext cx="3003379" cy="22537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8096" r="12575" b="10404"/>
          <a:stretch/>
        </p:blipFill>
        <p:spPr>
          <a:xfrm>
            <a:off x="5873034" y="4112457"/>
            <a:ext cx="3029267" cy="229009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294" y="4152503"/>
            <a:ext cx="3003379" cy="2252535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161550" y="1907731"/>
            <a:ext cx="687029" cy="194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88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0946" y="193963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参考方向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946" y="629502"/>
            <a:ext cx="214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APP+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硬件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9929" y="1114748"/>
            <a:ext cx="174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latin typeface="Microsoft YaHei" charset="-122"/>
                <a:ea typeface="Microsoft YaHei" charset="-122"/>
                <a:cs typeface="Microsoft YaHei" charset="-122"/>
              </a:rPr>
              <a:t>APP: </a:t>
            </a:r>
            <a:r>
              <a:rPr lang="en-US" altLang="zh-CN" sz="1400" b="1" dirty="0" err="1" smtClean="0">
                <a:solidFill>
                  <a:srgbClr val="373737"/>
                </a:solidFill>
                <a:latin typeface="Microsoft YaHei" charset="-122"/>
                <a:ea typeface="Microsoft YaHei" charset="-122"/>
                <a:cs typeface="Microsoft YaHei" charset="-122"/>
              </a:rPr>
              <a:t>VortexBot</a:t>
            </a:r>
            <a:endParaRPr lang="zh-CN" altLang="en-US" sz="1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583" y="1898859"/>
            <a:ext cx="1172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0" dirty="0" smtClean="0">
                <a:latin typeface="Microsoft YaHei" charset="-122"/>
                <a:ea typeface="Microsoft YaHei" charset="-122"/>
                <a:cs typeface="Microsoft YaHei" charset="-122"/>
              </a:rPr>
              <a:t>699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zh-CN" altLang="en-US" sz="1400" i="0" dirty="0" smtClean="0">
                <a:latin typeface="Microsoft YaHei" charset="-122"/>
                <a:ea typeface="Microsoft YaHei" charset="-122"/>
                <a:cs typeface="Microsoft YaHei" charset="-122"/>
              </a:rPr>
              <a:t>一个）</a:t>
            </a:r>
            <a:endParaRPr kumimoji="1" lang="en-US" altLang="zh-CN" sz="1400" i="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1299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（一对）</a:t>
            </a:r>
            <a:endParaRPr kumimoji="1" lang="en-US" altLang="zh-CN" sz="1400" i="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9" y="1872703"/>
            <a:ext cx="348001" cy="348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68" y="1030908"/>
            <a:ext cx="801578" cy="8015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259" y="4139825"/>
            <a:ext cx="4202413" cy="23626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32" y="4129239"/>
            <a:ext cx="4221242" cy="23732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r="7936" b="13436"/>
          <a:stretch/>
        </p:blipFill>
        <p:spPr>
          <a:xfrm>
            <a:off x="146681" y="4139825"/>
            <a:ext cx="3176794" cy="23520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32" y="1643134"/>
            <a:ext cx="4221242" cy="23732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431" y="1643134"/>
            <a:ext cx="4221242" cy="237850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5349" y="2512875"/>
            <a:ext cx="213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参考点：情景背景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754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297</Words>
  <Application>Microsoft Macintosh PowerPoint</Application>
  <PresentationFormat>宽屏</PresentationFormat>
  <Paragraphs>67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DengXian</vt:lpstr>
      <vt:lpstr>DengXian Light</vt:lpstr>
      <vt:lpstr>Helvetica</vt:lpstr>
      <vt:lpstr>Microsoft YaHei</vt:lpstr>
      <vt:lpstr>Times-Roman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39</cp:revision>
  <dcterms:created xsi:type="dcterms:W3CDTF">2017-07-06T02:40:17Z</dcterms:created>
  <dcterms:modified xsi:type="dcterms:W3CDTF">2017-07-12T10:51:28Z</dcterms:modified>
</cp:coreProperties>
</file>